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4" r:id="rId3"/>
    <p:sldId id="590" r:id="rId4"/>
    <p:sldId id="615" r:id="rId5"/>
    <p:sldId id="683" r:id="rId6"/>
    <p:sldId id="529" r:id="rId7"/>
  </p:sldIdLst>
  <p:sldSz cx="12192000" cy="6858000"/>
  <p:notesSz cx="6381750" cy="1171416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D74"/>
    <a:srgbClr val="FB0000"/>
    <a:srgbClr val="A1A1A1"/>
    <a:srgbClr val="A3A3A3"/>
    <a:srgbClr val="00ADED"/>
    <a:srgbClr val="A6A6A6"/>
    <a:srgbClr val="009500"/>
    <a:srgbClr val="5A99D3"/>
    <a:srgbClr val="0097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444" autoAdjust="0"/>
  </p:normalViewPr>
  <p:slideViewPr>
    <p:cSldViewPr snapToGrid="0" snapToObjects="1">
      <p:cViewPr>
        <p:scale>
          <a:sx n="112" d="100"/>
          <a:sy n="112" d="100"/>
        </p:scale>
        <p:origin x="91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43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65702" cy="586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614663" y="1"/>
            <a:ext cx="2765702" cy="586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34CA-E94C-4389-A6E6-6496DFD8575C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1127293"/>
            <a:ext cx="2765702" cy="586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614663" y="11127293"/>
            <a:ext cx="2765702" cy="586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C3B3D-B21A-47C6-A3AC-DC9049C04F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2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65425" cy="587743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614849" y="0"/>
            <a:ext cx="2765425" cy="587743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B7C3462A-6773-4B29-AFD2-E1D7E772C3D4}" type="datetimeFigureOut">
              <a:rPr lang="es-MX" smtClean="0"/>
              <a:t>11/10/2021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323850" y="1463675"/>
            <a:ext cx="7029450" cy="3954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38176" y="5637442"/>
            <a:ext cx="5105400" cy="4612452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126424"/>
            <a:ext cx="2765425" cy="587742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614849" y="11126424"/>
            <a:ext cx="2765425" cy="587742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0F18A536-48D4-463A-A21D-CAD5A23BAD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81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A536-48D4-463A-A21D-CAD5A23BAD1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42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A536-48D4-463A-A21D-CAD5A23BAD1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87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A536-48D4-463A-A21D-CAD5A23BAD1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40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8A536-48D4-463A-A21D-CAD5A23BAD1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3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e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6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/>
          <a:stretch/>
        </p:blipFill>
        <p:spPr>
          <a:xfrm>
            <a:off x="-48552" y="768744"/>
            <a:ext cx="12232460" cy="60892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912" y="1100516"/>
            <a:ext cx="5415140" cy="44182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73"/>
          <a:stretch/>
        </p:blipFill>
        <p:spPr>
          <a:xfrm>
            <a:off x="0" y="2"/>
            <a:ext cx="12192000" cy="7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3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/>
          <p:nvPr userDrawn="1">
            <p:extLst>
              <p:ext uri="{D42A27DB-BD31-4B8C-83A1-F6EECF244321}">
                <p14:modId xmlns:p14="http://schemas.microsoft.com/office/powerpoint/2010/main" val="267622410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12609" y="6583208"/>
            <a:ext cx="2457450" cy="35242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C32C3A3-34D3-48E6-84C5-6C1D96536CBD}"/>
              </a:ext>
            </a:extLst>
          </p:cNvPr>
          <p:cNvSpPr/>
          <p:nvPr userDrawn="1"/>
        </p:nvSpPr>
        <p:spPr>
          <a:xfrm>
            <a:off x="0" y="6636707"/>
            <a:ext cx="34108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bg1"/>
                </a:solidFill>
                <a:latin typeface="Arial MT" panose="020B0802020202020204" pitchFamily="34" charset="77"/>
              </a:rPr>
              <a:t>Fuente: SISVER y estadística</a:t>
            </a:r>
            <a:r>
              <a:rPr lang="es-MX" sz="1100" baseline="0" dirty="0" smtClean="0">
                <a:solidFill>
                  <a:schemeClr val="bg1"/>
                </a:solidFill>
                <a:latin typeface="Arial MT" panose="020B0802020202020204" pitchFamily="34" charset="77"/>
              </a:rPr>
              <a:t> estatal</a:t>
            </a:r>
            <a:r>
              <a:rPr lang="es-MX" sz="1100" dirty="0" smtClean="0">
                <a:solidFill>
                  <a:schemeClr val="bg1"/>
                </a:solidFill>
                <a:latin typeface="Arial MT" panose="020B0802020202020204" pitchFamily="34" charset="77"/>
              </a:rPr>
              <a:t> </a:t>
            </a:r>
            <a:endParaRPr lang="es-MX" sz="1100" dirty="0">
              <a:solidFill>
                <a:schemeClr val="bg1"/>
              </a:solidFill>
              <a:latin typeface="Arial MT" panose="020B0802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544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3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3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64" r:id="rId2"/>
    <p:sldLayoutId id="2147483765" r:id="rId3"/>
    <p:sldLayoutId id="214748376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46C514BB-F029-7748-883E-DA15289C104F}"/>
              </a:ext>
            </a:extLst>
          </p:cNvPr>
          <p:cNvSpPr txBox="1">
            <a:spLocks/>
          </p:cNvSpPr>
          <p:nvPr/>
        </p:nvSpPr>
        <p:spPr>
          <a:xfrm>
            <a:off x="3335310" y="3197718"/>
            <a:ext cx="5368980" cy="682625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1F2D74"/>
                </a:solidFill>
                <a:latin typeface="+mn-lt"/>
                <a:cs typeface="Gotham Medium"/>
              </a:rPr>
              <a:t>11 DE OCTUBRE</a:t>
            </a:r>
            <a:endParaRPr lang="es-MX" sz="2400" b="1" dirty="0">
              <a:solidFill>
                <a:srgbClr val="1F2D74"/>
              </a:solidFill>
              <a:latin typeface="+mn-lt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30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51" y="3181999"/>
            <a:ext cx="6128814" cy="3182777"/>
          </a:xfrm>
          <a:prstGeom prst="rect">
            <a:avLst/>
          </a:prstGeom>
        </p:spPr>
      </p:pic>
      <p:pic>
        <p:nvPicPr>
          <p:cNvPr id="3" name="Imagen 2"/>
          <p:cNvPicPr/>
          <p:nvPr>
            <p:extLst>
              <p:ext uri="{D42A27DB-BD31-4B8C-83A1-F6EECF244321}">
                <p14:modId xmlns:p14="http://schemas.microsoft.com/office/powerpoint/2010/main" val="145703369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6225" y="1443038"/>
            <a:ext cx="1825625" cy="377825"/>
          </a:xfrm>
          <a:prstGeom prst="rect">
            <a:avLst/>
          </a:prstGeom>
        </p:spPr>
      </p:pic>
      <p:pic>
        <p:nvPicPr>
          <p:cNvPr id="6" name="Imagen 5"/>
          <p:cNvPicPr/>
          <p:nvPr>
            <p:extLst>
              <p:ext uri="{D42A27DB-BD31-4B8C-83A1-F6EECF244321}">
                <p14:modId xmlns:p14="http://schemas.microsoft.com/office/powerpoint/2010/main" val="425545241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8063" y="2389188"/>
            <a:ext cx="1804987" cy="349250"/>
          </a:xfrm>
          <a:prstGeom prst="rect">
            <a:avLst/>
          </a:prstGeom>
        </p:spPr>
      </p:pic>
      <p:pic>
        <p:nvPicPr>
          <p:cNvPr id="13" name="Imagen 12"/>
          <p:cNvPicPr/>
          <p:nvPr>
            <p:extLst>
              <p:ext uri="{D42A27DB-BD31-4B8C-83A1-F6EECF244321}">
                <p14:modId xmlns:p14="http://schemas.microsoft.com/office/powerpoint/2010/main" val="267373072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3950" y="3290888"/>
            <a:ext cx="1847850" cy="357187"/>
          </a:xfrm>
          <a:prstGeom prst="rect">
            <a:avLst/>
          </a:prstGeom>
        </p:spPr>
      </p:pic>
      <p:pic>
        <p:nvPicPr>
          <p:cNvPr id="15" name="Imagen 14"/>
          <p:cNvPicPr/>
          <p:nvPr>
            <p:extLst>
              <p:ext uri="{D42A27DB-BD31-4B8C-83A1-F6EECF244321}">
                <p14:modId xmlns:p14="http://schemas.microsoft.com/office/powerpoint/2010/main" val="216375745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0588" y="4200525"/>
            <a:ext cx="1893887" cy="365125"/>
          </a:xfrm>
          <a:prstGeom prst="rect">
            <a:avLst/>
          </a:prstGeom>
        </p:spPr>
      </p:pic>
      <p:pic>
        <p:nvPicPr>
          <p:cNvPr id="16" name="Imagen 15"/>
          <p:cNvPicPr/>
          <p:nvPr>
            <p:extLst>
              <p:ext uri="{D42A27DB-BD31-4B8C-83A1-F6EECF244321}">
                <p14:modId xmlns:p14="http://schemas.microsoft.com/office/powerpoint/2010/main" val="445848626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87663" y="5127625"/>
            <a:ext cx="1800225" cy="3460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62178" y="133695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F2D74"/>
                </a:solidFill>
              </a:rPr>
              <a:t>Situación actual de la pandemia de COVID-19</a:t>
            </a:r>
          </a:p>
          <a:p>
            <a:pPr algn="ctr"/>
            <a:r>
              <a:rPr lang="es-MX" sz="2000" b="1" dirty="0" smtClean="0">
                <a:solidFill>
                  <a:srgbClr val="1F2D74"/>
                </a:solidFill>
              </a:rPr>
              <a:t>Chihuahua 2020-2021</a:t>
            </a:r>
            <a:endParaRPr lang="es-MX" sz="2000" b="1" dirty="0">
              <a:solidFill>
                <a:srgbClr val="1F2D74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75217" y="6348448"/>
            <a:ext cx="4293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Informe técnico diario de COVID-19 México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10433811" y="4488399"/>
            <a:ext cx="267287" cy="858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5967051" y="1047090"/>
            <a:ext cx="6105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Al día de hoy se registraron </a:t>
            </a:r>
            <a:r>
              <a:rPr lang="es-MX" sz="2000" b="1" dirty="0" smtClean="0"/>
              <a:t>19 </a:t>
            </a:r>
            <a:r>
              <a:rPr lang="es-MX" sz="2000" dirty="0" smtClean="0"/>
              <a:t>casos nuevos, con una tasa de incidencia de casos activos de los últimos 14 días de 20.4 por 100 mil habitantes.  </a:t>
            </a:r>
          </a:p>
          <a:p>
            <a:r>
              <a:rPr lang="es-MX" sz="2000" dirty="0" smtClean="0"/>
              <a:t>A nivel nacional se han registrado 6,153 casos nuevos, y Chihuahua se posiciona en el lugar 24 de casos activos en el país.</a:t>
            </a:r>
            <a:endParaRPr lang="es-MX" sz="200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46C514BB-F029-7748-883E-DA15289C104F}"/>
              </a:ext>
            </a:extLst>
          </p:cNvPr>
          <p:cNvSpPr txBox="1">
            <a:spLocks/>
          </p:cNvSpPr>
          <p:nvPr/>
        </p:nvSpPr>
        <p:spPr>
          <a:xfrm>
            <a:off x="-1312890" y="6161023"/>
            <a:ext cx="5368980" cy="682625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1F2D74"/>
                </a:solidFill>
                <a:latin typeface="+mn-lt"/>
                <a:cs typeface="Gotham Medium"/>
              </a:rPr>
              <a:t>11 DE OCTUBRE</a:t>
            </a:r>
            <a:endParaRPr lang="es-MX" sz="2400" b="1" dirty="0">
              <a:solidFill>
                <a:srgbClr val="1F2D74"/>
              </a:solidFill>
              <a:latin typeface="+mn-lt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961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C514BB-F029-7748-883E-DA15289C10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2824" y="90452"/>
            <a:ext cx="5368980" cy="682625"/>
          </a:xfrm>
        </p:spPr>
        <p:txBody>
          <a:bodyPr anchor="ctr">
            <a:noAutofit/>
          </a:bodyPr>
          <a:lstStyle/>
          <a:p>
            <a:pPr algn="ctr"/>
            <a:r>
              <a:rPr lang="es-MX" sz="2000" b="1" dirty="0">
                <a:solidFill>
                  <a:srgbClr val="1F2D74"/>
                </a:solidFill>
                <a:latin typeface="+mn-lt"/>
                <a:cs typeface="Gotham Medium"/>
              </a:rPr>
              <a:t>Casos </a:t>
            </a:r>
            <a:r>
              <a:rPr lang="es-MX" sz="2000" b="1" dirty="0" smtClean="0">
                <a:solidFill>
                  <a:srgbClr val="1F2D74"/>
                </a:solidFill>
                <a:latin typeface="+mn-lt"/>
                <a:cs typeface="Gotham Medium"/>
              </a:rPr>
              <a:t>confirmados </a:t>
            </a:r>
            <a:r>
              <a:rPr lang="es-MX" sz="2000" b="1" dirty="0">
                <a:solidFill>
                  <a:srgbClr val="1F2D74"/>
                </a:solidFill>
                <a:latin typeface="+mn-lt"/>
                <a:cs typeface="Gotham Medium"/>
              </a:rPr>
              <a:t>a </a:t>
            </a:r>
            <a:r>
              <a:rPr lang="es-MX" sz="2000" b="1" dirty="0" smtClean="0">
                <a:solidFill>
                  <a:srgbClr val="1F2D74"/>
                </a:solidFill>
                <a:latin typeface="+mn-lt"/>
                <a:cs typeface="Gotham Medium"/>
              </a:rPr>
              <a:t>COVID-19</a:t>
            </a:r>
            <a:r>
              <a:rPr lang="es-MX" sz="2000" b="1" dirty="0">
                <a:solidFill>
                  <a:srgbClr val="1F2D74"/>
                </a:solidFill>
                <a:latin typeface="+mn-lt"/>
                <a:cs typeface="Gotham Medium"/>
              </a:rPr>
              <a:t/>
            </a:r>
            <a:br>
              <a:rPr lang="es-MX" sz="2000" b="1" dirty="0">
                <a:solidFill>
                  <a:srgbClr val="1F2D74"/>
                </a:solidFill>
                <a:latin typeface="+mn-lt"/>
                <a:cs typeface="Gotham Medium"/>
              </a:rPr>
            </a:br>
            <a:r>
              <a:rPr lang="es-MX" sz="2000" b="1" dirty="0" smtClean="0">
                <a:solidFill>
                  <a:srgbClr val="1F2D74"/>
                </a:solidFill>
                <a:latin typeface="+mn-lt"/>
                <a:cs typeface="Gotham Medium"/>
              </a:rPr>
              <a:t>Chihuahua 2020-2021</a:t>
            </a:r>
            <a:endParaRPr lang="es-MX" sz="2000" b="1" dirty="0">
              <a:solidFill>
                <a:srgbClr val="1F2D74"/>
              </a:solidFill>
              <a:latin typeface="+mn-lt"/>
              <a:cs typeface="Gotham Medium"/>
            </a:endParaRPr>
          </a:p>
        </p:txBody>
      </p:sp>
      <p:pic>
        <p:nvPicPr>
          <p:cNvPr id="8" name="Imagen 7"/>
          <p:cNvPicPr/>
          <p:nvPr>
            <p:extLst>
              <p:ext uri="{D42A27DB-BD31-4B8C-83A1-F6EECF244321}">
                <p14:modId xmlns:p14="http://schemas.microsoft.com/office/powerpoint/2010/main" val="3867470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78947" y="1205139"/>
            <a:ext cx="8858250" cy="4429125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014411" y="1461729"/>
            <a:ext cx="2538413" cy="1087686"/>
            <a:chOff x="683091" y="1507888"/>
            <a:chExt cx="2538413" cy="1087686"/>
          </a:xfrm>
          <a:solidFill>
            <a:schemeClr val="accent1"/>
          </a:solidFill>
        </p:grpSpPr>
        <p:sp>
          <p:nvSpPr>
            <p:cNvPr id="7" name="Diagrama de flujo: proceso alternativo 2">
              <a:extLst>
                <a:ext uri="{FF2B5EF4-FFF2-40B4-BE49-F238E27FC236}">
                  <a16:creationId xmlns="" xmlns:a16="http://schemas.microsoft.com/office/drawing/2014/main" id="{0B0D4FE7-154F-48BD-A643-967582B8F499}"/>
                </a:ext>
              </a:extLst>
            </p:cNvPr>
            <p:cNvSpPr/>
            <p:nvPr/>
          </p:nvSpPr>
          <p:spPr>
            <a:xfrm>
              <a:off x="958840" y="1507888"/>
              <a:ext cx="2029289" cy="1087686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latin typeface="Arial MT" panose="020B0802020202020204"/>
                </a:rPr>
                <a:t>Casos confirmados </a:t>
              </a:r>
              <a:r>
                <a:rPr lang="es-MX" sz="1600" dirty="0" smtClean="0">
                  <a:latin typeface="Arial MT" panose="020B0802020202020204"/>
                </a:rPr>
                <a:t>acumulados</a:t>
              </a:r>
            </a:p>
            <a:p>
              <a:pPr algn="ctr"/>
              <a:endParaRPr lang="es-MX" sz="1600" dirty="0" smtClean="0">
                <a:latin typeface="Arial MT" panose="020B0802020202020204"/>
              </a:endParaRPr>
            </a:p>
            <a:p>
              <a:pPr algn="ctr"/>
              <a:endParaRPr lang="es-ES" sz="1600" dirty="0">
                <a:latin typeface="Arial MT" panose="020B0802020202020204"/>
              </a:endParaRPr>
            </a:p>
          </p:txBody>
        </p:sp>
        <p:pic>
          <p:nvPicPr>
            <p:cNvPr id="11" name="Imagen 10"/>
            <p:cNvPicPr/>
            <p:nvPr>
              <p:extLst>
                <p:ext uri="{D42A27DB-BD31-4B8C-83A1-F6EECF244321}">
                  <p14:modId xmlns:p14="http://schemas.microsoft.com/office/powerpoint/2010/main" val="150225461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683091" y="2022128"/>
              <a:ext cx="2538413" cy="409575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7935952" y="1138563"/>
            <a:ext cx="378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Porcentaje de casos confirmados por grupo de edad</a:t>
            </a:r>
            <a:endParaRPr lang="es-MX" b="1" dirty="0"/>
          </a:p>
        </p:txBody>
      </p:sp>
      <p:pic>
        <p:nvPicPr>
          <p:cNvPr id="12" name="Imagen 11"/>
          <p:cNvPicPr/>
          <p:nvPr>
            <p:extLst>
              <p:ext uri="{D42A27DB-BD31-4B8C-83A1-F6EECF244321}">
                <p14:modId xmlns:p14="http://schemas.microsoft.com/office/powerpoint/2010/main" val="379683329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3863" y="1851470"/>
            <a:ext cx="3190875" cy="20764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29565" y="5686839"/>
            <a:ext cx="6007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La gráfica muestra el comportamiento de los casos confirmados por edades, el grupo con mayor número de casos en las últimas semanas epidemiológicas es de 18 a 29 años.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9584266" y="6697133"/>
            <a:ext cx="2328333" cy="152400"/>
          </a:xfrm>
          <a:prstGeom prst="rect">
            <a:avLst/>
          </a:prstGeom>
          <a:solidFill>
            <a:srgbClr val="1F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46C514BB-F029-7748-883E-DA15289C104F}"/>
              </a:ext>
            </a:extLst>
          </p:cNvPr>
          <p:cNvSpPr txBox="1">
            <a:spLocks/>
          </p:cNvSpPr>
          <p:nvPr/>
        </p:nvSpPr>
        <p:spPr>
          <a:xfrm>
            <a:off x="-1270556" y="6096493"/>
            <a:ext cx="5368980" cy="682625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1F2D74"/>
                </a:solidFill>
                <a:latin typeface="+mn-lt"/>
                <a:cs typeface="Gotham Medium"/>
              </a:rPr>
              <a:t>11 DE OCTUBRE</a:t>
            </a:r>
            <a:endParaRPr lang="es-MX" sz="2400" b="1" dirty="0">
              <a:solidFill>
                <a:srgbClr val="1F2D74"/>
              </a:solidFill>
              <a:latin typeface="+mn-lt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2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C514BB-F029-7748-883E-DA15289C10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8685" y="113121"/>
            <a:ext cx="5106737" cy="682625"/>
          </a:xfrm>
        </p:spPr>
        <p:txBody>
          <a:bodyPr anchor="ctr">
            <a:noAutofit/>
          </a:bodyPr>
          <a:lstStyle/>
          <a:p>
            <a:pPr algn="ctr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otham Medium"/>
              </a:rPr>
              <a:t>Defunciones confirmadas a </a:t>
            </a:r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otham Medium"/>
              </a:rPr>
              <a:t>COVID-19 Chihuahua 2020 - 2021</a:t>
            </a:r>
            <a:endParaRPr lang="es-MX" sz="2000" b="1" dirty="0">
              <a:solidFill>
                <a:schemeClr val="accent1">
                  <a:lumMod val="50000"/>
                </a:schemeClr>
              </a:solidFill>
              <a:latin typeface="+mn-lt"/>
              <a:cs typeface="Gotham Medium"/>
            </a:endParaRPr>
          </a:p>
        </p:txBody>
      </p:sp>
      <p:pic>
        <p:nvPicPr>
          <p:cNvPr id="9" name="Imagen 8"/>
          <p:cNvPicPr/>
          <p:nvPr>
            <p:extLst>
              <p:ext uri="{D42A27DB-BD31-4B8C-83A1-F6EECF244321}">
                <p14:modId xmlns:p14="http://schemas.microsoft.com/office/powerpoint/2010/main" val="376484804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44834" y="1498600"/>
            <a:ext cx="8867775" cy="442912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955544" y="1007559"/>
            <a:ext cx="2474913" cy="1137606"/>
            <a:chOff x="5865862" y="1504522"/>
            <a:chExt cx="2474913" cy="1204694"/>
          </a:xfrm>
          <a:solidFill>
            <a:schemeClr val="accent1"/>
          </a:solidFill>
        </p:grpSpPr>
        <p:sp>
          <p:nvSpPr>
            <p:cNvPr id="6" name="Diagrama de flujo: proceso alternativo 2">
              <a:extLst>
                <a:ext uri="{FF2B5EF4-FFF2-40B4-BE49-F238E27FC236}">
                  <a16:creationId xmlns="" xmlns:a16="http://schemas.microsoft.com/office/drawing/2014/main" id="{9B2DC5CB-C9B5-497D-AC18-BB02401EEAD7}"/>
                </a:ext>
              </a:extLst>
            </p:cNvPr>
            <p:cNvSpPr/>
            <p:nvPr/>
          </p:nvSpPr>
          <p:spPr>
            <a:xfrm>
              <a:off x="6016803" y="1504522"/>
              <a:ext cx="2011139" cy="1204694"/>
            </a:xfrm>
            <a:prstGeom prst="flowChartAlternateProcess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latin typeface="Arial MT" panose="020B0802020202020204"/>
                </a:rPr>
                <a:t>Defunciones acumuladas</a:t>
              </a:r>
            </a:p>
            <a:p>
              <a:pPr algn="ctr"/>
              <a:endParaRPr lang="es-ES" b="1" dirty="0" smtClean="0">
                <a:latin typeface="Arial MT" panose="020B0802020202020204"/>
              </a:endParaRPr>
            </a:p>
          </p:txBody>
        </p:sp>
        <p:pic>
          <p:nvPicPr>
            <p:cNvPr id="14" name="Imagen 13"/>
            <p:cNvPicPr/>
            <p:nvPr>
              <p:extLst>
                <p:ext uri="{D42A27DB-BD31-4B8C-83A1-F6EECF244321}">
                  <p14:modId xmlns:p14="http://schemas.microsoft.com/office/powerpoint/2010/main" val="4062829274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5865862" y="2191344"/>
              <a:ext cx="2474913" cy="428625"/>
            </a:xfrm>
            <a:prstGeom prst="rect">
              <a:avLst/>
            </a:prstGeom>
          </p:spPr>
        </p:pic>
      </p:grpSp>
      <p:pic>
        <p:nvPicPr>
          <p:cNvPr id="15" name="Imagen 14"/>
          <p:cNvPicPr/>
          <p:nvPr>
            <p:extLst>
              <p:ext uri="{D42A27DB-BD31-4B8C-83A1-F6EECF244321}">
                <p14:modId xmlns:p14="http://schemas.microsoft.com/office/powerpoint/2010/main" val="39629994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531" y="2220686"/>
            <a:ext cx="5170072" cy="281260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592627" y="1607157"/>
            <a:ext cx="427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Comorbilidades asociadas a defunciones por COVID-19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99596" y="1007559"/>
            <a:ext cx="349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</a:t>
            </a:r>
            <a:r>
              <a:rPr lang="es-MX" b="1" dirty="0" smtClean="0"/>
              <a:t>efunciones confirmadas por COVID-19 por edad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940365" y="5961116"/>
            <a:ext cx="634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 mayor número de defunciones en las últimas semanas epidemiológicas es en las edades mayores de 60 años.</a:t>
            </a:r>
            <a:endParaRPr lang="es-MX" dirty="0"/>
          </a:p>
        </p:txBody>
      </p:sp>
      <p:pic>
        <p:nvPicPr>
          <p:cNvPr id="16" name="Imagen 15"/>
          <p:cNvPicPr/>
          <p:nvPr>
            <p:extLst>
              <p:ext uri="{D42A27DB-BD31-4B8C-83A1-F6EECF244321}">
                <p14:modId xmlns:p14="http://schemas.microsoft.com/office/powerpoint/2010/main" val="102526063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537" y="1817688"/>
            <a:ext cx="3190875" cy="207645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9584266" y="6697133"/>
            <a:ext cx="2328333" cy="152400"/>
          </a:xfrm>
          <a:prstGeom prst="rect">
            <a:avLst/>
          </a:prstGeom>
          <a:solidFill>
            <a:srgbClr val="1F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46C514BB-F029-7748-883E-DA15289C104F}"/>
              </a:ext>
            </a:extLst>
          </p:cNvPr>
          <p:cNvSpPr txBox="1">
            <a:spLocks/>
          </p:cNvSpPr>
          <p:nvPr/>
        </p:nvSpPr>
        <p:spPr>
          <a:xfrm>
            <a:off x="-1253624" y="6091523"/>
            <a:ext cx="5368980" cy="682625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1F2D74"/>
                </a:solidFill>
                <a:latin typeface="+mn-lt"/>
                <a:cs typeface="Gotham Medium"/>
              </a:rPr>
              <a:t>11 DE OCTUBRE</a:t>
            </a:r>
            <a:endParaRPr lang="es-MX" sz="2400" b="1" dirty="0">
              <a:solidFill>
                <a:srgbClr val="1F2D74"/>
              </a:solidFill>
              <a:latin typeface="+mn-lt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7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30575" y="119290"/>
            <a:ext cx="51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1F2D74"/>
                </a:solidFill>
              </a:rPr>
              <a:t>Casos confirmados y defunciones de COVID-19</a:t>
            </a:r>
          </a:p>
          <a:p>
            <a:pPr algn="ctr"/>
            <a:r>
              <a:rPr lang="es-MX" sz="2000" b="1" dirty="0" smtClean="0">
                <a:solidFill>
                  <a:srgbClr val="1F2D74"/>
                </a:solidFill>
              </a:rPr>
              <a:t>Chihuahua 2020-2021</a:t>
            </a:r>
            <a:endParaRPr lang="es-ES" sz="2000" b="1" dirty="0">
              <a:solidFill>
                <a:srgbClr val="1F2D74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47650" y="5524500"/>
            <a:ext cx="268605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8783584" y="1450082"/>
            <a:ext cx="3388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Reporte de pacientes hospitalizados e intubados por enfermedades respiratorias agudas. </a:t>
            </a:r>
          </a:p>
          <a:p>
            <a:pPr algn="ctr"/>
            <a:r>
              <a:rPr lang="es-ES" sz="1600" b="1" dirty="0" smtClean="0"/>
              <a:t>Chihuahua 2020-2021</a:t>
            </a:r>
            <a:endParaRPr lang="es-MX" sz="1600" b="1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8911636" y="4051300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>
                <a:latin typeface="Arial MT" panose="020B0802020202020204" pitchFamily="34" charset="77"/>
              </a:rPr>
              <a:t>FUENTE</a:t>
            </a:r>
            <a:r>
              <a:rPr lang="es-MX" sz="1000" dirty="0" smtClean="0">
                <a:latin typeface="Arial MT" panose="020B0802020202020204" pitchFamily="34" charset="77"/>
              </a:rPr>
              <a:t>: Plataforma IRAG</a:t>
            </a:r>
          </a:p>
          <a:p>
            <a:r>
              <a:rPr lang="es-MX" sz="1000" dirty="0" smtClean="0">
                <a:latin typeface="Arial MT" panose="020B0802020202020204" pitchFamily="34" charset="77"/>
              </a:rPr>
              <a:t>25 hospitales</a:t>
            </a:r>
            <a:endParaRPr lang="es-MX" sz="1000" dirty="0">
              <a:latin typeface="Arial MT" panose="020B0802020202020204" pitchFamily="34" charset="77"/>
            </a:endParaRPr>
          </a:p>
        </p:txBody>
      </p:sp>
      <p:pic>
        <p:nvPicPr>
          <p:cNvPr id="10" name="Imagen 9"/>
          <p:cNvPicPr/>
          <p:nvPr>
            <p:extLst>
              <p:ext uri="{D42A27DB-BD31-4B8C-83A1-F6EECF244321}">
                <p14:modId xmlns:p14="http://schemas.microsoft.com/office/powerpoint/2010/main" val="21828947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873" y="1272494"/>
            <a:ext cx="8723711" cy="4573133"/>
          </a:xfrm>
          <a:prstGeom prst="rect">
            <a:avLst/>
          </a:prstGeom>
        </p:spPr>
      </p:pic>
      <p:pic>
        <p:nvPicPr>
          <p:cNvPr id="11" name="Imagen 10"/>
          <p:cNvPicPr/>
          <p:nvPr>
            <p:extLst>
              <p:ext uri="{D42A27DB-BD31-4B8C-83A1-F6EECF244321}">
                <p14:modId xmlns:p14="http://schemas.microsoft.com/office/powerpoint/2010/main" val="27979843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905875" y="2527300"/>
            <a:ext cx="3190875" cy="1524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99246" y="5929312"/>
            <a:ext cx="770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los cuadros se observan el acumulado de casos confirmados y defunciones por municipio y los señalados sufrieron un incremento en las últimas 24 horas. 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9584266" y="6688666"/>
            <a:ext cx="2328333" cy="152400"/>
          </a:xfrm>
          <a:prstGeom prst="rect">
            <a:avLst/>
          </a:prstGeom>
          <a:solidFill>
            <a:srgbClr val="1F2D74"/>
          </a:solidFill>
          <a:ln>
            <a:solidFill>
              <a:srgbClr val="1F2D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46C514BB-F029-7748-883E-DA15289C104F}"/>
              </a:ext>
            </a:extLst>
          </p:cNvPr>
          <p:cNvSpPr txBox="1">
            <a:spLocks/>
          </p:cNvSpPr>
          <p:nvPr/>
        </p:nvSpPr>
        <p:spPr>
          <a:xfrm>
            <a:off x="8313710" y="783996"/>
            <a:ext cx="5368980" cy="682625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 smtClean="0">
                <a:solidFill>
                  <a:srgbClr val="1F2D74"/>
                </a:solidFill>
                <a:latin typeface="+mn-lt"/>
                <a:cs typeface="Gotham Medium"/>
              </a:rPr>
              <a:t>11 DE OCTUBRE</a:t>
            </a:r>
            <a:endParaRPr lang="es-MX" sz="2400" b="1" dirty="0">
              <a:solidFill>
                <a:srgbClr val="1F2D74"/>
              </a:solidFill>
              <a:latin typeface="+mn-lt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20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32565</TotalTime>
  <Words>231</Words>
  <Application>Microsoft Office PowerPoint</Application>
  <PresentationFormat>Panorámica</PresentationFormat>
  <Paragraphs>30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MT</vt:lpstr>
      <vt:lpstr>Calibri</vt:lpstr>
      <vt:lpstr>Gotham Medium</vt:lpstr>
      <vt:lpstr>Portada</vt:lpstr>
      <vt:lpstr>Presentación de PowerPoint</vt:lpstr>
      <vt:lpstr>Presentación de PowerPoint</vt:lpstr>
      <vt:lpstr>Casos confirmados a COVID-19 Chihuahua 2020-2021</vt:lpstr>
      <vt:lpstr>Defunciones confirmadas a COVID-19 Chihuahua 2020 - 2021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JorgeG</dc:creator>
  <cp:lastModifiedBy>Marco Antonio Lubian</cp:lastModifiedBy>
  <cp:revision>3409</cp:revision>
  <cp:lastPrinted>2021-09-22T02:04:23Z</cp:lastPrinted>
  <dcterms:created xsi:type="dcterms:W3CDTF">2020-07-19T23:09:43Z</dcterms:created>
  <dcterms:modified xsi:type="dcterms:W3CDTF">2021-10-11T17:01:30Z</dcterms:modified>
</cp:coreProperties>
</file>